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83" r:id="rId2"/>
    <p:sldId id="396" r:id="rId3"/>
    <p:sldId id="397" r:id="rId4"/>
    <p:sldId id="402" r:id="rId5"/>
    <p:sldId id="403" r:id="rId6"/>
    <p:sldId id="408" r:id="rId7"/>
    <p:sldId id="399" r:id="rId8"/>
    <p:sldId id="400" r:id="rId9"/>
    <p:sldId id="370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D01"/>
    <a:srgbClr val="0075CC"/>
    <a:srgbClr val="E20000"/>
    <a:srgbClr val="00589A"/>
    <a:srgbClr val="FF4F4F"/>
    <a:srgbClr val="168EAA"/>
    <a:srgbClr val="CCFF33"/>
    <a:srgbClr val="FC8E20"/>
    <a:srgbClr val="C676E6"/>
    <a:srgbClr val="F2B8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598" autoAdjust="0"/>
  </p:normalViewPr>
  <p:slideViewPr>
    <p:cSldViewPr>
      <p:cViewPr>
        <p:scale>
          <a:sx n="100" d="100"/>
          <a:sy n="100" d="100"/>
        </p:scale>
        <p:origin x="-149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6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E39D-2231-4360-95B9-B88A1AF5204D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5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5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63BA1-BE60-4E95-8E1D-A967288C11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72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17399-D2B7-4C11-8ADC-0C646D2A501F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16774-4B49-4FE8-A8D8-441CF148C0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633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94C9F-5B92-401E-8314-9E3508056F2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263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A38F-5413-4835-ABE3-65A6D6C1C11F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A4A-3819-4E3E-A087-A6B33A315F7F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F357-9ECD-46D8-AE2E-3DC34914390F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D98B-C6AF-4718-99F1-D3DB2EB80FA1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DD9-E8FE-4D41-978C-794D0A2ED277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633-EBCC-4B14-9FEF-9E19A7E1159A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3FD4-4226-450F-97E8-46A5E43614EE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A410-88C8-43DD-A5AD-7AE49B3DA07A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251-7987-44EB-ACD0-9F444562D11E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BBAE-EABC-436C-966D-D1E36C309742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EBE-DC51-4206-A1C1-E1C6C570F9DB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32B33-5979-44FE-9890-F04241D47374}" type="datetime1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0.jpeg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Фото для ОВ\Рисунок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714356"/>
            <a:ext cx="88924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ПРЕЗЕНТАЦИЯ 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Государственное бюджетное учреждение здравоохранения </a:t>
            </a:r>
            <a:r>
              <a:rPr lang="ru-RU" sz="5400" dirty="0" smtClean="0">
                <a:solidFill>
                  <a:srgbClr val="FFFF00"/>
                </a:solidFill>
                <a:latin typeface="Arial Black" pitchFamily="34" charset="0"/>
              </a:rPr>
              <a:t>«Бичурская ЦРБ»</a:t>
            </a:r>
          </a:p>
          <a:p>
            <a:pPr algn="ctr"/>
            <a:endParaRPr lang="ru-RU" sz="5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endParaRPr lang="ru-RU" sz="5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endParaRPr lang="ru-RU" sz="5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r>
              <a:rPr lang="ru-RU" sz="4400" dirty="0" smtClean="0">
                <a:solidFill>
                  <a:srgbClr val="FFFF00"/>
                </a:solidFill>
                <a:latin typeface="Arial Black" pitchFamily="34" charset="0"/>
              </a:rPr>
              <a:t>2019 год. </a:t>
            </a:r>
            <a:endParaRPr lang="ru-RU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245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3D01"/>
                </a:solidFill>
                <a:latin typeface="Times New Roman" pitchFamily="18" charset="0"/>
                <a:cs typeface="Times New Roman" pitchFamily="18" charset="0"/>
              </a:rPr>
              <a:t>671360, Республика Бурятия, </a:t>
            </a:r>
            <a:r>
              <a:rPr lang="ru-RU" sz="4800" dirty="0" err="1" smtClean="0">
                <a:solidFill>
                  <a:srgbClr val="FF3D01"/>
                </a:solidFill>
                <a:latin typeface="Times New Roman" pitchFamily="18" charset="0"/>
                <a:cs typeface="Times New Roman" pitchFamily="18" charset="0"/>
              </a:rPr>
              <a:t>Бичурский</a:t>
            </a:r>
            <a:r>
              <a:rPr lang="ru-RU" sz="4800" dirty="0" smtClean="0">
                <a:solidFill>
                  <a:srgbClr val="FF3D01"/>
                </a:solidFill>
                <a:latin typeface="Times New Roman" pitchFamily="18" charset="0"/>
                <a:cs typeface="Times New Roman" pitchFamily="18" charset="0"/>
              </a:rPr>
              <a:t> район, с. Бичура,</a:t>
            </a:r>
            <a:endParaRPr lang="en-US" sz="4800" dirty="0" smtClean="0">
              <a:solidFill>
                <a:srgbClr val="FF3D0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800" dirty="0" smtClean="0">
                <a:solidFill>
                  <a:srgbClr val="FF3D01"/>
                </a:solidFill>
                <a:latin typeface="Times New Roman" pitchFamily="18" charset="0"/>
                <a:cs typeface="Times New Roman" pitchFamily="18" charset="0"/>
              </a:rPr>
              <a:t> ул. Советская, 38</a:t>
            </a:r>
            <a:endParaRPr lang="en-US" sz="4800" dirty="0" smtClean="0">
              <a:solidFill>
                <a:srgbClr val="FF3D0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800" dirty="0" smtClean="0">
                <a:solidFill>
                  <a:srgbClr val="FF3D01"/>
                </a:solidFill>
                <a:latin typeface="Times New Roman" pitchFamily="18" charset="0"/>
                <a:cs typeface="Times New Roman" pitchFamily="18" charset="0"/>
              </a:rPr>
              <a:t>Тел/факс: 8(30133)41 224</a:t>
            </a:r>
            <a:endParaRPr lang="en-US" sz="4800" dirty="0" smtClean="0">
              <a:solidFill>
                <a:srgbClr val="FF3D0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4800" dirty="0" smtClean="0">
              <a:solidFill>
                <a:srgbClr val="FF3D0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 smtClean="0">
                <a:solidFill>
                  <a:srgbClr val="FF3D01"/>
                </a:solidFill>
                <a:latin typeface="Times New Roman" pitchFamily="18" charset="0"/>
                <a:cs typeface="Times New Roman" pitchFamily="18" charset="0"/>
              </a:rPr>
              <a:t>E-mail: bichurskaya_bolnica@mail.ru</a:t>
            </a:r>
            <a:endParaRPr lang="ru-RU" sz="4800" dirty="0">
              <a:solidFill>
                <a:srgbClr val="FF3D0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i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r>
              <a:rPr lang="ru-RU" sz="3200" dirty="0" smtClean="0"/>
              <a:t> Территория обслуживания  </a:t>
            </a:r>
            <a:endParaRPr lang="ru-RU" sz="3200" dirty="0"/>
          </a:p>
          <a:p>
            <a:endParaRPr lang="ru-RU" dirty="0"/>
          </a:p>
        </p:txBody>
      </p:sp>
      <p:pic>
        <p:nvPicPr>
          <p:cNvPr id="3" name="Picture 2" descr="http://virbur.ru/images/Raion3/1/bichu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620000" cy="47053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1268760"/>
            <a:ext cx="6048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Общая площадь обслуживания  - </a:t>
            </a:r>
          </a:p>
          <a:p>
            <a:pPr algn="ctr"/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6 201 км²</a:t>
            </a:r>
            <a:endParaRPr lang="ru-RU" sz="1100" dirty="0">
              <a:solidFill>
                <a:srgbClr val="00589A"/>
              </a:solidFill>
              <a:latin typeface="Arial Black" pitchFamily="34" charset="0"/>
            </a:endParaRPr>
          </a:p>
        </p:txBody>
      </p:sp>
      <p:pic>
        <p:nvPicPr>
          <p:cNvPr id="28674" name="Picture 2" descr="http://www.autozavod.kz/files/auto/img_auto_4_13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229200"/>
            <a:ext cx="2264474" cy="1508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660232" y="2276872"/>
            <a:ext cx="15121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Потанинская</a:t>
            </a:r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ВА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916832"/>
            <a:ext cx="15121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Шибертуйская</a:t>
            </a:r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ВА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725144"/>
            <a:ext cx="252028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Окино-Ключевская</a:t>
            </a:r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амбулатория врача общей практики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4365104"/>
            <a:ext cx="2016224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Мало-Куналейская</a:t>
            </a:r>
            <a:endParaRPr lang="ru-RU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ВА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4941168"/>
            <a:ext cx="1728192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Центр ОВП, круглосуточный стационар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1907704" y="4005064"/>
            <a:ext cx="144016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076056" y="234888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6372200" y="2420888"/>
            <a:ext cx="28803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4932040" y="4077072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3995936" y="4149080"/>
            <a:ext cx="144016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i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r>
              <a:rPr lang="ru-RU" sz="3200" dirty="0" smtClean="0"/>
              <a:t> Территория обслуживания  </a:t>
            </a:r>
            <a:endParaRPr lang="ru-RU" sz="3200" dirty="0"/>
          </a:p>
          <a:p>
            <a:endParaRPr lang="ru-RU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59228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2232621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1520" y="1124744"/>
            <a:ext cx="2016224" cy="122413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/>
          </a:p>
          <a:p>
            <a:pPr algn="ctr"/>
            <a:r>
              <a:rPr lang="ru-RU" sz="1200" b="1" dirty="0" smtClean="0"/>
              <a:t>Расстояние до ВА</a:t>
            </a:r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ФАП с. </a:t>
            </a:r>
            <a:r>
              <a:rPr lang="ru-RU" sz="1100" dirty="0" err="1" smtClean="0"/>
              <a:t>Билютай</a:t>
            </a:r>
            <a:r>
              <a:rPr lang="ru-RU" sz="1100" dirty="0" smtClean="0"/>
              <a:t> - 20 км.</a:t>
            </a:r>
          </a:p>
          <a:p>
            <a:pPr algn="ctr"/>
            <a:r>
              <a:rPr lang="ru-RU" sz="1100" dirty="0" smtClean="0"/>
              <a:t>ФАП с. В. </a:t>
            </a:r>
            <a:r>
              <a:rPr lang="ru-RU" sz="1100" dirty="0" err="1" smtClean="0"/>
              <a:t>Маргинтуй</a:t>
            </a:r>
            <a:r>
              <a:rPr lang="ru-RU" sz="1100" dirty="0" smtClean="0"/>
              <a:t> – 40км.</a:t>
            </a:r>
          </a:p>
          <a:p>
            <a:pPr algn="ctr"/>
            <a:r>
              <a:rPr lang="ru-RU" sz="1100" dirty="0" smtClean="0"/>
              <a:t>ФАП с. Топка – 18 км.</a:t>
            </a:r>
          </a:p>
          <a:p>
            <a:pPr algn="ctr"/>
            <a:r>
              <a:rPr lang="ru-RU" sz="1100" dirty="0" smtClean="0"/>
              <a:t>ФАП с. Ср. </a:t>
            </a:r>
            <a:r>
              <a:rPr lang="ru-RU" sz="1100" dirty="0" err="1" smtClean="0"/>
              <a:t>Харлун</a:t>
            </a:r>
            <a:r>
              <a:rPr lang="ru-RU" sz="1100" dirty="0" smtClean="0"/>
              <a:t> – 18 км.</a:t>
            </a:r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39752" y="2276872"/>
            <a:ext cx="1440160" cy="9361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/>
              <a:t>Окино</a:t>
            </a:r>
            <a:r>
              <a:rPr lang="ru-RU" sz="1200" b="1" dirty="0" smtClean="0"/>
              <a:t> - Ключевская ВА </a:t>
            </a:r>
            <a:r>
              <a:rPr lang="ru-RU" sz="1200" dirty="0" smtClean="0"/>
              <a:t>Расстояние до ЦРБ  -  40 км.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76256" y="1124744"/>
            <a:ext cx="2016224" cy="129614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Расстояние до ВА </a:t>
            </a:r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ФАП с. </a:t>
            </a:r>
            <a:r>
              <a:rPr lang="ru-RU" sz="1100" dirty="0" err="1" smtClean="0"/>
              <a:t>Поселье</a:t>
            </a:r>
            <a:r>
              <a:rPr lang="ru-RU" sz="1100" dirty="0" smtClean="0"/>
              <a:t> – 12 км</a:t>
            </a:r>
          </a:p>
          <a:p>
            <a:pPr algn="ctr"/>
            <a:r>
              <a:rPr lang="ru-RU" sz="1100" dirty="0" smtClean="0"/>
              <a:t>ФАП с. Слобода – 10 км.</a:t>
            </a:r>
          </a:p>
          <a:p>
            <a:pPr algn="ctr"/>
            <a:r>
              <a:rPr lang="ru-RU" sz="1100" dirty="0" smtClean="0"/>
              <a:t>ФАП с. Буй – 15 км.</a:t>
            </a:r>
          </a:p>
          <a:p>
            <a:pPr algn="ctr"/>
            <a:r>
              <a:rPr lang="ru-RU" sz="1100" dirty="0" smtClean="0"/>
              <a:t>ФАП с. Узкий Луг – 20 км.</a:t>
            </a:r>
            <a:endParaRPr lang="ru-RU" sz="11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48064" y="2276872"/>
            <a:ext cx="1440160" cy="93610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Мало -</a:t>
            </a:r>
            <a:r>
              <a:rPr lang="ru-RU" sz="1200" b="1" dirty="0" err="1" smtClean="0"/>
              <a:t>Куналейская</a:t>
            </a:r>
            <a:r>
              <a:rPr lang="ru-RU" sz="1200" b="1" dirty="0" smtClean="0"/>
              <a:t> ВА</a:t>
            </a:r>
          </a:p>
          <a:p>
            <a:pPr algn="ctr"/>
            <a:r>
              <a:rPr lang="ru-RU" sz="1200" dirty="0" smtClean="0"/>
              <a:t>Расстояние до ЦРБ – 20 км.</a:t>
            </a:r>
            <a:endParaRPr lang="ru-RU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301208"/>
            <a:ext cx="2016224" cy="136815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b="1" dirty="0" smtClean="0"/>
          </a:p>
          <a:p>
            <a:pPr algn="ctr"/>
            <a:r>
              <a:rPr lang="ru-RU" sz="1100" b="1" dirty="0" smtClean="0"/>
              <a:t>Расстояние до ВА</a:t>
            </a:r>
          </a:p>
          <a:p>
            <a:pPr algn="ctr"/>
            <a:endParaRPr lang="ru-RU" sz="1100" b="1" dirty="0" smtClean="0"/>
          </a:p>
          <a:p>
            <a:pPr algn="ctr"/>
            <a:r>
              <a:rPr lang="ru-RU" sz="1100" dirty="0" smtClean="0"/>
              <a:t>ФАП с. </a:t>
            </a:r>
            <a:r>
              <a:rPr lang="ru-RU" sz="1100" dirty="0" err="1" smtClean="0"/>
              <a:t>Дабатуй</a:t>
            </a:r>
            <a:r>
              <a:rPr lang="ru-RU" sz="1100" dirty="0" smtClean="0"/>
              <a:t> -  9 км.</a:t>
            </a:r>
          </a:p>
          <a:p>
            <a:pPr algn="ctr"/>
            <a:r>
              <a:rPr lang="ru-RU" sz="1100" dirty="0" smtClean="0"/>
              <a:t>ФАП с. </a:t>
            </a:r>
            <a:r>
              <a:rPr lang="ru-RU" sz="1100" dirty="0" err="1" smtClean="0"/>
              <a:t>Новостретенка</a:t>
            </a:r>
            <a:r>
              <a:rPr lang="ru-RU" sz="1100" dirty="0" smtClean="0"/>
              <a:t> – </a:t>
            </a:r>
          </a:p>
          <a:p>
            <a:pPr algn="ctr"/>
            <a:r>
              <a:rPr lang="ru-RU" sz="1100" dirty="0" smtClean="0"/>
              <a:t>28 км. </a:t>
            </a:r>
          </a:p>
          <a:p>
            <a:pPr algn="ctr"/>
            <a:r>
              <a:rPr lang="ru-RU" sz="1100" dirty="0" smtClean="0"/>
              <a:t>ФАП с. </a:t>
            </a:r>
            <a:r>
              <a:rPr lang="ru-RU" sz="1100" dirty="0" err="1" smtClean="0"/>
              <a:t>Гутай</a:t>
            </a:r>
            <a:r>
              <a:rPr lang="ru-RU" sz="1100" dirty="0" smtClean="0"/>
              <a:t> – 7 км.</a:t>
            </a:r>
          </a:p>
          <a:p>
            <a:endParaRPr lang="ru-RU" sz="11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04248" y="5373216"/>
            <a:ext cx="2016224" cy="129614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Расстояние до ВА</a:t>
            </a:r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ФАП  с. </a:t>
            </a:r>
            <a:r>
              <a:rPr lang="ru-RU" sz="1100" dirty="0" err="1" smtClean="0"/>
              <a:t>Шанага</a:t>
            </a:r>
            <a:r>
              <a:rPr lang="ru-RU" sz="1100" dirty="0" smtClean="0"/>
              <a:t>  - 3 км.</a:t>
            </a:r>
          </a:p>
          <a:p>
            <a:pPr algn="ctr"/>
            <a:r>
              <a:rPr lang="ru-RU" sz="1100" dirty="0" smtClean="0"/>
              <a:t> ФАП с. Хонхолой – 25 км.</a:t>
            </a:r>
            <a:endParaRPr lang="ru-RU" sz="11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4048" y="4581128"/>
            <a:ext cx="1512168" cy="10801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/>
              <a:t>Потанинская</a:t>
            </a:r>
            <a:r>
              <a:rPr lang="ru-RU" sz="1200" b="1" dirty="0" smtClean="0"/>
              <a:t> ВА</a:t>
            </a:r>
          </a:p>
          <a:p>
            <a:pPr algn="ctr"/>
            <a:r>
              <a:rPr lang="ru-RU" sz="1200" dirty="0" smtClean="0"/>
              <a:t>Расстояние до ЦРБ – 52 км.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55776" y="4509120"/>
            <a:ext cx="1512168" cy="10801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/>
              <a:t>Шибертуйская</a:t>
            </a:r>
            <a:r>
              <a:rPr lang="ru-RU" sz="1200" b="1" dirty="0" smtClean="0"/>
              <a:t> ВА</a:t>
            </a:r>
          </a:p>
          <a:p>
            <a:pPr algn="ctr"/>
            <a:r>
              <a:rPr lang="ru-RU" sz="1200" dirty="0" smtClean="0"/>
              <a:t>Расстояние до ЦРБ – 40 км.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43808" y="58772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6082" name="Picture 2" descr="https://im0-tub-ru.yandex.net/i?id=9a843d31ffb9dd9da1cfe7a5de225056&amp;n=33&amp;h=215&amp;w=28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5805264"/>
            <a:ext cx="1584176" cy="951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/>
          <p:cNvSpPr txBox="1"/>
          <p:nvPr/>
        </p:nvSpPr>
        <p:spPr>
          <a:xfrm>
            <a:off x="3635896" y="566124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</a:rPr>
              <a:t>ГАУЗ РКБ им Н.А. Семашко</a:t>
            </a:r>
            <a:endParaRPr lang="ru-RU" sz="1200" b="1" dirty="0">
              <a:solidFill>
                <a:schemeClr val="tx2"/>
              </a:solidFill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429000"/>
            <a:ext cx="1584176" cy="108012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2" name="TextBox 21"/>
          <p:cNvSpPr txBox="1"/>
          <p:nvPr/>
        </p:nvSpPr>
        <p:spPr>
          <a:xfrm>
            <a:off x="3491880" y="3140968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ГБУЗ </a:t>
            </a:r>
            <a:r>
              <a:rPr lang="ru-RU" sz="1200" b="1" dirty="0" err="1" smtClean="0">
                <a:solidFill>
                  <a:schemeClr val="tx2"/>
                </a:solidFill>
              </a:rPr>
              <a:t>Бичурская</a:t>
            </a:r>
            <a:r>
              <a:rPr lang="ru-RU" sz="1200" b="1" dirty="0" smtClean="0">
                <a:solidFill>
                  <a:schemeClr val="tx2"/>
                </a:solidFill>
              </a:rPr>
              <a:t> ЦРБ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5896" y="6525344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Расстояние – 198 км. 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1320000">
            <a:off x="1575396" y="247326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 rot="-1200000">
            <a:off x="6615766" y="2535344"/>
            <a:ext cx="72008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2100000">
            <a:off x="2929941" y="3409705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 rot="-2040000">
            <a:off x="5154733" y="3429954"/>
            <a:ext cx="86409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-1560000">
            <a:off x="1685773" y="4852624"/>
            <a:ext cx="864096" cy="278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-1620000">
            <a:off x="2964801" y="4053184"/>
            <a:ext cx="792088" cy="317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лево 46"/>
          <p:cNvSpPr/>
          <p:nvPr/>
        </p:nvSpPr>
        <p:spPr>
          <a:xfrm rot="1560000">
            <a:off x="6539267" y="4956190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лево 50"/>
          <p:cNvSpPr/>
          <p:nvPr/>
        </p:nvSpPr>
        <p:spPr>
          <a:xfrm rot="1560000">
            <a:off x="5238311" y="4138772"/>
            <a:ext cx="864096" cy="2827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4355976" y="4509120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771800" y="1124744"/>
            <a:ext cx="3600400" cy="100811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Кировский ФАП – 5 км; Коммунистический ФАП – 4 км; </a:t>
            </a:r>
            <a:r>
              <a:rPr lang="ru-RU" sz="11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Краснопартизанский</a:t>
            </a:r>
            <a:r>
              <a:rPr lang="ru-RU" sz="11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ФАП -3 км; Сахарно-Заводской ФАП -10 км; </a:t>
            </a:r>
            <a:r>
              <a:rPr lang="ru-RU" sz="11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Гочитский</a:t>
            </a:r>
            <a:r>
              <a:rPr lang="ru-RU" sz="11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ФАП – 16 км; Покровский ФАП – 23 км; </a:t>
            </a:r>
            <a:r>
              <a:rPr lang="ru-RU" sz="11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Сухо-Ручьёвский</a:t>
            </a:r>
            <a:r>
              <a:rPr lang="ru-RU" sz="11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ФАП – 12 км;  </a:t>
            </a:r>
            <a:r>
              <a:rPr lang="ru-RU" sz="11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Дунда-Киретский</a:t>
            </a:r>
            <a:r>
              <a:rPr lang="ru-RU" sz="11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ФАП – 12 км; </a:t>
            </a:r>
            <a:r>
              <a:rPr lang="ru-RU" sz="11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Ара-Киретский</a:t>
            </a:r>
            <a:r>
              <a:rPr lang="ru-RU" sz="11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ФАП – 13 км; Еланский ФАП – 25 км.   </a:t>
            </a:r>
            <a:endParaRPr lang="ru-RU" sz="11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427984" y="2204864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accel="50000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accel="50000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0081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i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r>
              <a:rPr lang="ru-RU" sz="3200" dirty="0"/>
              <a:t>Структура сети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68760"/>
            <a:ext cx="7848872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ГБУЗ «</a:t>
            </a:r>
            <a:r>
              <a:rPr lang="ru-RU" sz="2000" b="1" dirty="0" err="1" smtClean="0">
                <a:solidFill>
                  <a:schemeClr val="bg1"/>
                </a:solidFill>
              </a:rPr>
              <a:t>Бичурская</a:t>
            </a:r>
            <a:r>
              <a:rPr lang="ru-RU" sz="2000" b="1" dirty="0" smtClean="0">
                <a:solidFill>
                  <a:schemeClr val="bg1"/>
                </a:solidFill>
              </a:rPr>
              <a:t> ЦРБ»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пользователь\Desktop\Фото для ОВ\Рисунок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211450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пользователь\Desktop\Фото для ОВ\IMG_00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348880"/>
            <a:ext cx="2328259" cy="1746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пользователь\Desktop\Фото для ОВ\Рисунок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941168"/>
            <a:ext cx="2241534" cy="168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55840"/>
            <a:ext cx="2519636" cy="17732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трелка вниз 7"/>
          <p:cNvSpPr/>
          <p:nvPr/>
        </p:nvSpPr>
        <p:spPr>
          <a:xfrm>
            <a:off x="2627784" y="2060848"/>
            <a:ext cx="3792619" cy="576064"/>
          </a:xfrm>
          <a:prstGeom prst="downArrow">
            <a:avLst>
              <a:gd name="adj1" fmla="val 42586"/>
              <a:gd name="adj2" fmla="val 64442"/>
            </a:avLst>
          </a:prstGeom>
          <a:gradFill>
            <a:gsLst>
              <a:gs pos="0">
                <a:schemeClr val="accent2">
                  <a:shade val="51000"/>
                  <a:satMod val="130000"/>
                  <a:lumMod val="84000"/>
                  <a:lumOff val="16000"/>
                </a:schemeClr>
              </a:gs>
              <a:gs pos="7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outerShdw blurRad="190500" dist="38100" dir="8100000" sx="104000" sy="104000" algn="tr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78823" y="2708920"/>
            <a:ext cx="318635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отделения </a:t>
            </a:r>
            <a:r>
              <a:rPr lang="ru-RU" sz="1600" b="1" dirty="0">
                <a:solidFill>
                  <a:schemeClr val="bg1"/>
                </a:solidFill>
              </a:rPr>
              <a:t>скорой медицинской </a:t>
            </a:r>
            <a:r>
              <a:rPr lang="ru-RU" sz="1600" b="1" dirty="0" smtClean="0">
                <a:solidFill>
                  <a:schemeClr val="bg1"/>
                </a:solidFill>
              </a:rPr>
              <a:t>помощи (3)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6016" y="3645024"/>
            <a:ext cx="2365445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7175" indent="-257175" algn="ctr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ЦРБ с 105 койками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51720" y="5589240"/>
            <a:ext cx="237626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24 фельдшерско-акушерских пункта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91279" y="4581128"/>
            <a:ext cx="2365445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Поликлиника (ЦОВП)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6016" y="5589240"/>
            <a:ext cx="2382348" cy="72007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Вспомогательные подразделения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23728" y="3645024"/>
            <a:ext cx="2365445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Врачебные амбулатории (4)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6016" y="4581128"/>
            <a:ext cx="2382349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Административно-хозяйственная часть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1287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КАДРОВОЕ ОБЕСПЕЧЕНИЕ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В ГБУЗ «Бичурская ЦРБ» работает всего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408 человек.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  Из них:</a:t>
            </a:r>
          </a:p>
          <a:p>
            <a:pPr algn="l"/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-  врачей – 42;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     -  среднего медицинского персонала –208;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     - младшего медицинского персонала –26.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72547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Вакансии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928670"/>
          <a:ext cx="8643999" cy="576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7479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профессии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График работы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Заработная плата</a:t>
                      </a:r>
                      <a:endParaRPr lang="ru-RU" sz="2000" dirty="0"/>
                    </a:p>
                  </a:txBody>
                  <a:tcPr/>
                </a:tc>
              </a:tr>
              <a:tr h="60030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Врач-фтизиатр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38985-00</a:t>
                      </a:r>
                      <a:endParaRPr lang="ru-RU" sz="1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общей практики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33984-00</a:t>
                      </a:r>
                      <a:endParaRPr lang="ru-RU" sz="1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Врач-инфекционист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35298-00</a:t>
                      </a:r>
                      <a:endParaRPr lang="ru-RU" sz="18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 акушер-гинеколог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33603-00</a:t>
                      </a:r>
                      <a:endParaRPr lang="ru-RU" sz="18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Врач-педиатр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33984-00</a:t>
                      </a:r>
                      <a:endParaRPr lang="ru-RU" sz="1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Врач-</a:t>
                      </a:r>
                      <a:r>
                        <a:rPr lang="ru-RU" sz="1800" baseline="0" dirty="0" smtClean="0"/>
                        <a:t> стоматолог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35298-00</a:t>
                      </a:r>
                      <a:endParaRPr lang="ru-RU" sz="1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Врач-терапевт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35298-00</a:t>
                      </a:r>
                      <a:endParaRPr lang="ru-RU" sz="1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Фармацевт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25067-00</a:t>
                      </a:r>
                      <a:endParaRPr lang="ru-RU" sz="1800" dirty="0"/>
                    </a:p>
                  </a:txBody>
                  <a:tcPr/>
                </a:tc>
              </a:tr>
              <a:tr h="74790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Врач-офтальмолог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7:12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35298-00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Меры социальной поддержки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2"/>
            <a:ext cx="8258204" cy="475775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Предоставление арендуемого жилья с оплатой 50% за счет ЦРБ, врачам участвующим в программе «Земский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доктор»</a:t>
            </a:r>
            <a:endParaRPr lang="ru-RU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Предоставление места в ДДУ, школе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Выделение земельного участка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6"/>
          <p:cNvSpPr txBox="1">
            <a:spLocks/>
          </p:cNvSpPr>
          <p:nvPr/>
        </p:nvSpPr>
        <p:spPr>
          <a:xfrm>
            <a:off x="8636142" y="6488049"/>
            <a:ext cx="296652" cy="21269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60286-A7D2-4AAA-97EE-AB9D49FBA57F}" type="slidenum">
              <a:rPr lang="ru-RU" sz="1050" i="1">
                <a:solidFill>
                  <a:prstClr val="black"/>
                </a:solidFill>
              </a:rPr>
              <a:pPr/>
              <a:t>9</a:t>
            </a:fld>
            <a:endParaRPr lang="ru-RU" sz="1050" i="1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284" y="1700808"/>
            <a:ext cx="846024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5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</a:rPr>
              <a:t>Профессиональная переподготовка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 медицинских кадров</a:t>
            </a: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Tx/>
              <a:buChar char="-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</a:rPr>
              <a:t>  Обучение на ведущих базах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Российской Федерации</a:t>
            </a: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</a:rPr>
              <a:t>  Участие в международных и</a:t>
            </a: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межрегиональных конференциях,</a:t>
            </a: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семинарах.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Tx/>
              <a:buChar char="-"/>
            </a:pP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914400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i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r>
              <a:rPr lang="ru-RU" sz="3200" dirty="0"/>
              <a:t>Перспективы развития 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7198978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.2|0.9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19760</TotalTime>
  <Words>480</Words>
  <Application>Microsoft Office PowerPoint</Application>
  <PresentationFormat>Экран (4:3)</PresentationFormat>
  <Paragraphs>142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КАДРОВОЕ ОБЕСПЕЧЕНИЕ</vt:lpstr>
      <vt:lpstr>Вакансии</vt:lpstr>
      <vt:lpstr>Меры социальной поддержки</vt:lpstr>
      <vt:lpstr>Слайд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Приложения к Докладу</dc:title>
  <dc:creator>Флек Виталий Олегович</dc:creator>
  <cp:lastModifiedBy>User01</cp:lastModifiedBy>
  <cp:revision>1111</cp:revision>
  <cp:lastPrinted>2015-03-10T14:19:15Z</cp:lastPrinted>
  <dcterms:created xsi:type="dcterms:W3CDTF">2013-07-16T06:35:52Z</dcterms:created>
  <dcterms:modified xsi:type="dcterms:W3CDTF">2019-11-19T08:27:50Z</dcterms:modified>
</cp:coreProperties>
</file>